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431" r:id="rId6"/>
    <p:sldId id="257" r:id="rId7"/>
    <p:sldId id="442" r:id="rId8"/>
    <p:sldId id="433" r:id="rId9"/>
    <p:sldId id="443" r:id="rId10"/>
    <p:sldId id="437" r:id="rId11"/>
    <p:sldId id="436" r:id="rId12"/>
    <p:sldId id="43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dia Nestler Arfaoui" initials="CNA" lastIdx="4" clrIdx="0">
    <p:extLst>
      <p:ext uri="{19B8F6BF-5375-455C-9EA6-DF929625EA0E}">
        <p15:presenceInfo xmlns:p15="http://schemas.microsoft.com/office/powerpoint/2012/main" userId="S::claudia.nestler-arfaoui@hepl.ch::5635c7be-cb0c-447d-aae9-bdaa4a0bf948" providerId="AD"/>
      </p:ext>
    </p:extLst>
  </p:cmAuthor>
  <p:cmAuthor id="2" name="Sophie Sieber Meylan" initials="SSM" lastIdx="1" clrIdx="1">
    <p:extLst>
      <p:ext uri="{19B8F6BF-5375-455C-9EA6-DF929625EA0E}">
        <p15:presenceInfo xmlns:p15="http://schemas.microsoft.com/office/powerpoint/2012/main" userId="S::sophie.sieber@edu-vd.ch::d0ad11d4-2e4f-49e0-a46c-8af35f890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16418-6629-4DDD-B669-C6617148CB11}" v="40" dt="2022-06-15T10:10:41.473"/>
    <p1510:client id="{1CDB2ED9-AE79-463D-A000-2532AC1FDCD8}" v="21" dt="2022-03-29T08:38:23.680"/>
    <p1510:client id="{4D6F1D42-59EC-4AD1-8547-E6E8272378AD}" v="3" dt="2022-06-15T10:11:44.702"/>
    <p1510:client id="{56BC0B87-C67A-4F56-BE84-EDBC1E725787}" v="8" dt="2022-06-15T10:12:04.287"/>
    <p1510:client id="{BD13D40E-6D21-47D8-9F8C-CBBF2BD8A65F}" v="71" dt="2022-06-15T10:09:56.725"/>
    <p1510:client id="{C24DF576-AC0E-4CDF-AAA3-1AFCB81E9669}" v="5" dt="2021-12-05T09:52:03.515"/>
    <p1510:client id="{C538DF44-5591-461E-8131-4A3775BB6ED7}" v="583" dt="2022-06-15T12:56:25.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66711"/>
  </p:normalViewPr>
  <p:slideViewPr>
    <p:cSldViewPr snapToGrid="0">
      <p:cViewPr varScale="1">
        <p:scale>
          <a:sx n="85" d="100"/>
          <a:sy n="85" d="100"/>
        </p:scale>
        <p:origin x="9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02T16:33:17.054" idx="1">
    <p:pos x="7270" y="2769"/>
    <p:text>Quelles outils/langage/structures langagières (chunks, vocabulaire etc.) devez-vous travailler pour permettre aux élèves de réaliser (la plus grande partie) de la tâche en anglais? - plutôt dans la langue cible, non?</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A7D2A3-E179-1144-9D51-DAD0DC44C15A}" type="datetimeFigureOut">
              <a:rPr lang="fr-FR" smtClean="0"/>
              <a:t>03/11/2022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4D45E-AB1F-9148-BA0A-2AF5AE92895A}" type="slidenum">
              <a:rPr lang="fr-FR" smtClean="0"/>
              <a:t>‹N°›</a:t>
            </a:fld>
            <a:endParaRPr lang="fr-FR"/>
          </a:p>
        </p:txBody>
      </p:sp>
    </p:spTree>
    <p:extLst>
      <p:ext uri="{BB962C8B-B14F-4D97-AF65-F5344CB8AC3E}">
        <p14:creationId xmlns:p14="http://schemas.microsoft.com/office/powerpoint/2010/main" val="53159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La construction de ce </a:t>
            </a:r>
            <a:r>
              <a:rPr lang="fr-FR" err="1"/>
              <a:t>ppt</a:t>
            </a:r>
            <a:r>
              <a:rPr lang="fr-FR"/>
              <a:t> (seul ou en équipe) vise plusieurs objectifs: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fr-FR"/>
              <a:t>Il oblige à réaliser et à formaliser sa démarche; la mettre par écrit (ou par le choix d’une image ou d’une autre donnée parlante) contraint à être </a:t>
            </a:r>
            <a:r>
              <a:rPr lang="fr-FR" err="1"/>
              <a:t>précis-e</a:t>
            </a:r>
            <a:endParaRPr lang="fr-F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fr-FR"/>
              <a:t>Il rend la démarche présentable et permet de l’analyser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fr-FR"/>
              <a:t>Il prépare à la mutualisation des pistes d’action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fr-FR"/>
          </a:p>
          <a:p>
            <a:pPr marL="0" marR="0" lvl="0" indent="0" algn="l" defTabSz="914400" rtl="0" eaLnBrk="1" fontAlgn="auto" latinLnBrk="0" hangingPunct="1">
              <a:lnSpc>
                <a:spcPct val="100000"/>
              </a:lnSpc>
              <a:spcBef>
                <a:spcPts val="0"/>
              </a:spcBef>
              <a:spcAft>
                <a:spcPts val="0"/>
              </a:spcAft>
              <a:buClrTx/>
              <a:buSzTx/>
              <a:buFontTx/>
              <a:buNone/>
              <a:tabLst/>
              <a:defRPr/>
            </a:pPr>
            <a:r>
              <a:rPr lang="fr-FR"/>
              <a:t>La construction du </a:t>
            </a:r>
            <a:r>
              <a:rPr lang="fr-FR" err="1"/>
              <a:t>ppt</a:t>
            </a:r>
            <a:r>
              <a:rPr lang="fr-FR"/>
              <a:t> permet aussi de voir votre avancement (</a:t>
            </a:r>
            <a:r>
              <a:rPr lang="fr-FR" err="1"/>
              <a:t>work</a:t>
            </a:r>
            <a:r>
              <a:rPr lang="fr-FR"/>
              <a:t> in </a:t>
            </a:r>
            <a:r>
              <a:rPr lang="fr-FR" err="1"/>
              <a:t>progress</a:t>
            </a:r>
            <a:r>
              <a:rPr lang="fr-FR"/>
              <a:t>) et d’apporter des ressources complémentaires.</a:t>
            </a:r>
          </a:p>
        </p:txBody>
      </p:sp>
      <p:sp>
        <p:nvSpPr>
          <p:cNvPr id="4" name="Espace réservé du numéro de diapositive 3"/>
          <p:cNvSpPr>
            <a:spLocks noGrp="1"/>
          </p:cNvSpPr>
          <p:nvPr>
            <p:ph type="sldNum" sz="quarter" idx="5"/>
          </p:nvPr>
        </p:nvSpPr>
        <p:spPr/>
        <p:txBody>
          <a:bodyPr/>
          <a:lstStyle/>
          <a:p>
            <a:fld id="{1B46C5BB-2197-5F41-A823-1F077A4E4EAE}" type="slidenum">
              <a:rPr lang="fr-FR" smtClean="0"/>
              <a:t>2</a:t>
            </a:fld>
            <a:endParaRPr lang="fr-FR"/>
          </a:p>
        </p:txBody>
      </p:sp>
    </p:spTree>
    <p:extLst>
      <p:ext uri="{BB962C8B-B14F-4D97-AF65-F5344CB8AC3E}">
        <p14:creationId xmlns:p14="http://schemas.microsoft.com/office/powerpoint/2010/main" val="282273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Déterminer l’objectif ou quelques objectifs visés pour la séquence ou pour quelques séances : que souhaitez-vous que les élèves aient appris ? Qu’est-ce qu’ils doivent être capables de faire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Expliciter le fil rouge. Pourquoi la tâche susciterait-elle l’intérêt des </a:t>
            </a:r>
            <a:r>
              <a:rPr lang="fr-FR" dirty="0" err="1"/>
              <a:t>apprenant.e.s</a:t>
            </a:r>
            <a:r>
              <a:rPr lang="fr-FR" dirty="0"/>
              <a:t> ?</a:t>
            </a:r>
          </a:p>
          <a:p>
            <a:pPr lvl="0"/>
            <a:r>
              <a:rPr lang="fr-CH" sz="1200" kern="1200" dirty="0">
                <a:solidFill>
                  <a:schemeClr val="tx1"/>
                </a:solidFill>
                <a:effectLst/>
                <a:latin typeface="+mn-lt"/>
                <a:ea typeface="+mn-ea"/>
                <a:cs typeface="+mn-cs"/>
              </a:rPr>
              <a:t>Quel est l'objectif actionnel et communicatif ? </a:t>
            </a:r>
            <a:r>
              <a:rPr lang="en-GB" sz="1200" kern="1200" dirty="0">
                <a:solidFill>
                  <a:schemeClr val="tx1"/>
                </a:solidFill>
                <a:effectLst/>
                <a:latin typeface="+mn-lt"/>
                <a:ea typeface="+mn-ea"/>
                <a:cs typeface="+mn-cs"/>
              </a:rPr>
              <a:t> </a:t>
            </a:r>
            <a:r>
              <a:rPr lang="fr-CH" sz="1200" kern="1200" dirty="0">
                <a:solidFill>
                  <a:schemeClr val="tx1"/>
                </a:solidFill>
                <a:effectLst/>
                <a:latin typeface="+mn-lt"/>
                <a:ea typeface="+mn-ea"/>
                <a:cs typeface="+mn-cs"/>
              </a:rPr>
              <a:t>Quel est le résultat de la tâche et comment doit-il être présenté ?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FR" dirty="0"/>
          </a:p>
        </p:txBody>
      </p:sp>
      <p:sp>
        <p:nvSpPr>
          <p:cNvPr id="4" name="Espace réservé du numéro de diapositive 3"/>
          <p:cNvSpPr>
            <a:spLocks noGrp="1"/>
          </p:cNvSpPr>
          <p:nvPr>
            <p:ph type="sldNum" sz="quarter" idx="5"/>
          </p:nvPr>
        </p:nvSpPr>
        <p:spPr/>
        <p:txBody>
          <a:bodyPr/>
          <a:lstStyle/>
          <a:p>
            <a:fld id="{3CE4D45E-AB1F-9148-BA0A-2AF5AE92895A}" type="slidenum">
              <a:rPr lang="fr-FR" smtClean="0"/>
              <a:t>3</a:t>
            </a:fld>
            <a:endParaRPr lang="fr-FR"/>
          </a:p>
        </p:txBody>
      </p:sp>
    </p:spTree>
    <p:extLst>
      <p:ext uri="{BB962C8B-B14F-4D97-AF65-F5344CB8AC3E}">
        <p14:creationId xmlns:p14="http://schemas.microsoft.com/office/powerpoint/2010/main" val="365305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200" kern="1200" dirty="0">
                <a:solidFill>
                  <a:schemeClr val="tx1"/>
                </a:solidFill>
                <a:effectLst/>
                <a:latin typeface="+mn-lt"/>
                <a:ea typeface="+mn-ea"/>
                <a:cs typeface="+mn-cs"/>
              </a:rPr>
              <a:t>Comment suscitez-vous l'intérêt des élèves et comment vous assurez-vous que les élèves comprennent ce que l'on attend d'</a:t>
            </a:r>
            <a:r>
              <a:rPr lang="fr-CH" sz="1200" kern="1200" dirty="0" err="1">
                <a:solidFill>
                  <a:schemeClr val="tx1"/>
                </a:solidFill>
                <a:effectLst/>
                <a:latin typeface="+mn-lt"/>
                <a:ea typeface="+mn-ea"/>
                <a:cs typeface="+mn-cs"/>
              </a:rPr>
              <a:t>eux.elles</a:t>
            </a:r>
            <a:r>
              <a:rPr lang="fr-CH"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fr-CH" sz="1200" kern="1200" dirty="0">
                <a:solidFill>
                  <a:schemeClr val="tx1"/>
                </a:solidFill>
                <a:effectLst/>
                <a:latin typeface="+mn-lt"/>
                <a:ea typeface="+mn-ea"/>
                <a:cs typeface="+mn-cs"/>
              </a:rPr>
              <a:t>Comment ré-activez-vous les connaissances préalables des élèves ? </a:t>
            </a:r>
            <a:endParaRPr lang="en-GB" sz="1200" kern="1200" dirty="0">
              <a:solidFill>
                <a:schemeClr val="tx1"/>
              </a:solidFill>
              <a:effectLst/>
              <a:latin typeface="+mn-lt"/>
              <a:ea typeface="+mn-ea"/>
              <a:cs typeface="+mn-cs"/>
            </a:endParaRPr>
          </a:p>
          <a:p>
            <a:pPr lvl="0"/>
            <a:r>
              <a:rPr lang="fr-CH" sz="1200" kern="1200" dirty="0">
                <a:solidFill>
                  <a:schemeClr val="tx1"/>
                </a:solidFill>
                <a:effectLst/>
                <a:highlight>
                  <a:srgbClr val="FFFF00"/>
                </a:highlight>
                <a:latin typeface="+mn-lt"/>
                <a:ea typeface="+mn-ea"/>
                <a:cs typeface="+mn-cs"/>
              </a:rPr>
              <a:t>Quelles outils/langage/structures </a:t>
            </a:r>
            <a:r>
              <a:rPr lang="fr-CH" sz="1200" kern="1200" dirty="0">
                <a:solidFill>
                  <a:schemeClr val="tx1"/>
                </a:solidFill>
                <a:effectLst/>
                <a:latin typeface="+mn-lt"/>
                <a:ea typeface="+mn-ea"/>
                <a:cs typeface="+mn-cs"/>
              </a:rPr>
              <a:t>la</a:t>
            </a:r>
            <a:r>
              <a:rPr lang="fr-CH" sz="1200" kern="1200" dirty="0">
                <a:solidFill>
                  <a:schemeClr val="tx1"/>
                </a:solidFill>
                <a:effectLst/>
                <a:highlight>
                  <a:srgbClr val="FFFF00"/>
                </a:highlight>
                <a:latin typeface="+mn-lt"/>
                <a:ea typeface="+mn-ea"/>
                <a:cs typeface="+mn-cs"/>
              </a:rPr>
              <a:t>ngagières (</a:t>
            </a:r>
            <a:r>
              <a:rPr lang="fr-CH" sz="1200" kern="1200" dirty="0" err="1">
                <a:solidFill>
                  <a:schemeClr val="tx1"/>
                </a:solidFill>
                <a:effectLst/>
                <a:highlight>
                  <a:srgbClr val="FFFF00"/>
                </a:highlight>
                <a:latin typeface="+mn-lt"/>
                <a:ea typeface="+mn-ea"/>
                <a:cs typeface="+mn-cs"/>
              </a:rPr>
              <a:t>chunks</a:t>
            </a:r>
            <a:r>
              <a:rPr lang="fr-CH" sz="1200" kern="1200" dirty="0">
                <a:solidFill>
                  <a:schemeClr val="tx1"/>
                </a:solidFill>
                <a:effectLst/>
                <a:highlight>
                  <a:srgbClr val="FFFF00"/>
                </a:highlight>
                <a:latin typeface="+mn-lt"/>
                <a:ea typeface="+mn-ea"/>
                <a:cs typeface="+mn-cs"/>
              </a:rPr>
              <a:t>, vocabulaire etc.) devez-vous travailler pour permettre aux élèves de réaliser (la plus grande partie) de la tâche en anglais </a:t>
            </a:r>
            <a:r>
              <a:rPr lang="fr-CH" sz="1200" kern="1200" dirty="0">
                <a:solidFill>
                  <a:schemeClr val="tx1"/>
                </a:solidFill>
                <a:effectLst/>
                <a:latin typeface="+mn-lt"/>
                <a:ea typeface="+mn-ea"/>
                <a:cs typeface="+mn-cs"/>
              </a:rPr>
              <a:t>? Quelles sont les activités utiles pour y parvenir (voir le manuel) ? </a:t>
            </a:r>
          </a:p>
          <a:p>
            <a:pPr lvl="0"/>
            <a:r>
              <a:rPr lang="fr-CH" sz="1200" kern="1200" dirty="0">
                <a:solidFill>
                  <a:schemeClr val="tx1"/>
                </a:solidFill>
                <a:effectLst/>
                <a:latin typeface="+mn-lt"/>
                <a:ea typeface="+mn-ea"/>
                <a:cs typeface="+mn-cs"/>
              </a:rPr>
              <a:t>Quels inputs (textes oraux / écrits) sont proposés aux élèves?</a:t>
            </a:r>
            <a:endParaRPr lang="en-GB" sz="1200" kern="1200" dirty="0">
              <a:solidFill>
                <a:schemeClr val="tx1"/>
              </a:solidFill>
              <a:effectLst/>
              <a:latin typeface="+mn-lt"/>
              <a:ea typeface="+mn-ea"/>
              <a:cs typeface="+mn-cs"/>
            </a:endParaRPr>
          </a:p>
          <a:p>
            <a:pPr lvl="0"/>
            <a:r>
              <a:rPr lang="fr-CH" sz="1200" kern="1200" dirty="0">
                <a:solidFill>
                  <a:schemeClr val="tx1"/>
                </a:solidFill>
                <a:effectLst/>
                <a:latin typeface="+mn-lt"/>
                <a:ea typeface="+mn-ea"/>
                <a:cs typeface="+mn-cs"/>
              </a:rPr>
              <a:t>Comment pouvez-vous aider les élèves à planifier leur travail/productions/présentations ?</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CE4D45E-AB1F-9148-BA0A-2AF5AE92895A}" type="slidenum">
              <a:rPr lang="fr-FR" smtClean="0"/>
              <a:t>4</a:t>
            </a:fld>
            <a:endParaRPr lang="fr-FR"/>
          </a:p>
        </p:txBody>
      </p:sp>
    </p:spTree>
    <p:extLst>
      <p:ext uri="{BB962C8B-B14F-4D97-AF65-F5344CB8AC3E}">
        <p14:creationId xmlns:p14="http://schemas.microsoft.com/office/powerpoint/2010/main" val="3109544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Décrire la tâche de production</a:t>
            </a:r>
          </a:p>
          <a:p>
            <a:r>
              <a:rPr lang="fr-FR" dirty="0"/>
              <a:t>Quelle(s) tâche(s) ou production(s) permettra d’évaluer l’atteinte de l’objectif visé ?</a:t>
            </a:r>
          </a:p>
          <a:p>
            <a:r>
              <a:rPr lang="fr-FR" dirty="0"/>
              <a:t>Quelle sera la consigne ou les consignes ?</a:t>
            </a:r>
          </a:p>
          <a:p>
            <a:endParaRPr lang="fr-FR" dirty="0"/>
          </a:p>
          <a:p>
            <a:r>
              <a:rPr lang="fr-FR" dirty="0"/>
              <a:t>Quels élèves pourraient ne pas y arriver ? Pourquoi ? Comment les soutenir ?</a:t>
            </a:r>
          </a:p>
        </p:txBody>
      </p:sp>
      <p:sp>
        <p:nvSpPr>
          <p:cNvPr id="4" name="Espace réservé du numéro de diapositive 3"/>
          <p:cNvSpPr>
            <a:spLocks noGrp="1"/>
          </p:cNvSpPr>
          <p:nvPr>
            <p:ph type="sldNum" sz="quarter" idx="5"/>
          </p:nvPr>
        </p:nvSpPr>
        <p:spPr/>
        <p:txBody>
          <a:bodyPr/>
          <a:lstStyle/>
          <a:p>
            <a:fld id="{3CE4D45E-AB1F-9148-BA0A-2AF5AE92895A}" type="slidenum">
              <a:rPr lang="fr-FR" smtClean="0"/>
              <a:t>5</a:t>
            </a:fld>
            <a:endParaRPr lang="fr-FR"/>
          </a:p>
        </p:txBody>
      </p:sp>
    </p:spTree>
    <p:extLst>
      <p:ext uri="{BB962C8B-B14F-4D97-AF65-F5344CB8AC3E}">
        <p14:creationId xmlns:p14="http://schemas.microsoft.com/office/powerpoint/2010/main" val="4084460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H" sz="1200" kern="1200" dirty="0">
                <a:solidFill>
                  <a:schemeClr val="tx1"/>
                </a:solidFill>
                <a:effectLst/>
                <a:latin typeface="+mn-lt"/>
                <a:ea typeface="+mn-ea"/>
                <a:cs typeface="+mn-cs"/>
              </a:rPr>
              <a:t>De quelles manières les élèves peuvent-ils présenter leurs résultats ? Comment peuvent-ils répéter leurs présentations pour gagner en confiance ?</a:t>
            </a:r>
            <a:endParaRPr lang="en-GB" sz="1200" kern="1200" dirty="0">
              <a:solidFill>
                <a:schemeClr val="tx1"/>
              </a:solidFill>
              <a:effectLst/>
              <a:latin typeface="+mn-lt"/>
              <a:ea typeface="+mn-ea"/>
              <a:cs typeface="+mn-cs"/>
            </a:endParaRPr>
          </a:p>
          <a:p>
            <a:pPr lvl="0"/>
            <a:r>
              <a:rPr lang="fr-CH" sz="1200" kern="1200" dirty="0">
                <a:solidFill>
                  <a:schemeClr val="tx1"/>
                </a:solidFill>
                <a:effectLst/>
                <a:latin typeface="+mn-lt"/>
                <a:ea typeface="+mn-ea"/>
                <a:cs typeface="+mn-cs"/>
              </a:rPr>
              <a:t>Quelle est l’activité d’écoute/de lecture des élèves pendant les productions des autres ? Pourquoi seraient-ils motivés de les écouter/lire ? Quelles informations obtiendraient-ils ? </a:t>
            </a:r>
            <a:endParaRPr lang="en-GB" sz="1200" kern="1200" dirty="0">
              <a:solidFill>
                <a:schemeClr val="tx1"/>
              </a:solidFill>
              <a:effectLst/>
              <a:latin typeface="+mn-lt"/>
              <a:ea typeface="+mn-ea"/>
              <a:cs typeface="+mn-cs"/>
            </a:endParaRPr>
          </a:p>
          <a:p>
            <a:pPr lvl="0"/>
            <a:r>
              <a:rPr lang="fr-CH" sz="1200" kern="1200" dirty="0">
                <a:solidFill>
                  <a:schemeClr val="tx1"/>
                </a:solidFill>
                <a:effectLst/>
                <a:latin typeface="+mn-lt"/>
                <a:ea typeface="+mn-ea"/>
                <a:cs typeface="+mn-cs"/>
              </a:rPr>
              <a:t>Comment les élèves obtiennent-ils un retour sur le résultat de leur tâche ?</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CE4D45E-AB1F-9148-BA0A-2AF5AE92895A}" type="slidenum">
              <a:rPr lang="fr-FR" smtClean="0"/>
              <a:t>6</a:t>
            </a:fld>
            <a:endParaRPr lang="fr-FR"/>
          </a:p>
        </p:txBody>
      </p:sp>
    </p:spTree>
    <p:extLst>
      <p:ext uri="{BB962C8B-B14F-4D97-AF65-F5344CB8AC3E}">
        <p14:creationId xmlns:p14="http://schemas.microsoft.com/office/powerpoint/2010/main" val="3361056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kern="1200" dirty="0">
                <a:solidFill>
                  <a:schemeClr val="tx1"/>
                </a:solidFill>
                <a:effectLst/>
                <a:latin typeface="+mn-lt"/>
                <a:ea typeface="+mn-ea"/>
                <a:cs typeface="+mn-cs"/>
              </a:rPr>
              <a:t>De quel soutien linguistique les enfants ont-ils besoin pour communiquer et accomplir la tâche ? Comment fournissez-vous ce soutien ?</a:t>
            </a:r>
            <a:endParaRPr lang="en-GB" sz="1200" kern="1200" dirty="0">
              <a:solidFill>
                <a:schemeClr val="tx1"/>
              </a:solidFill>
              <a:effectLst/>
              <a:latin typeface="+mn-lt"/>
              <a:ea typeface="+mn-ea"/>
              <a:cs typeface="+mn-cs"/>
            </a:endParaRPr>
          </a:p>
          <a:p>
            <a:pPr lvl="0"/>
            <a:r>
              <a:rPr lang="fr-CH" sz="1200" kern="1200" dirty="0">
                <a:solidFill>
                  <a:schemeClr val="tx1"/>
                </a:solidFill>
                <a:effectLst/>
                <a:latin typeface="+mn-lt"/>
                <a:ea typeface="+mn-ea"/>
                <a:cs typeface="+mn-cs"/>
              </a:rPr>
              <a:t>À quelles ressources les élèves peuvent-ils se référer (langue et thématiques) ?</a:t>
            </a:r>
            <a:endParaRPr lang="en-GB" sz="1200" kern="1200" dirty="0">
              <a:solidFill>
                <a:schemeClr val="tx1"/>
              </a:solidFill>
              <a:effectLst/>
              <a:latin typeface="+mn-lt"/>
              <a:ea typeface="+mn-ea"/>
              <a:cs typeface="+mn-cs"/>
            </a:endParaRPr>
          </a:p>
          <a:p>
            <a:pPr lvl="0"/>
            <a:r>
              <a:rPr lang="fr-CH" sz="1200" kern="1200" dirty="0">
                <a:solidFill>
                  <a:schemeClr val="tx1"/>
                </a:solidFill>
                <a:effectLst/>
                <a:latin typeface="+mn-lt"/>
                <a:ea typeface="+mn-ea"/>
                <a:cs typeface="+mn-cs"/>
              </a:rPr>
              <a:t>Comment soutenez-vous le processus d'apprentissage des </a:t>
            </a:r>
            <a:r>
              <a:rPr lang="fr-CH" sz="1200" kern="1200" dirty="0" err="1">
                <a:solidFill>
                  <a:schemeClr val="tx1"/>
                </a:solidFill>
                <a:effectLst/>
                <a:latin typeface="+mn-lt"/>
                <a:ea typeface="+mn-ea"/>
                <a:cs typeface="+mn-cs"/>
              </a:rPr>
              <a:t>apprenant.e.s</a:t>
            </a:r>
            <a:r>
              <a:rPr lang="fr-CH" sz="1200" kern="1200" dirty="0">
                <a:solidFill>
                  <a:schemeClr val="tx1"/>
                </a:solidFill>
                <a:effectLst/>
                <a:latin typeface="+mn-lt"/>
                <a:ea typeface="+mn-ea"/>
                <a:cs typeface="+mn-cs"/>
              </a:rPr>
              <a:t> les plus faibles et les plus </a:t>
            </a:r>
            <a:r>
              <a:rPr lang="fr-CH" sz="1200" kern="1200" dirty="0" err="1">
                <a:solidFill>
                  <a:schemeClr val="tx1"/>
                </a:solidFill>
                <a:effectLst/>
                <a:latin typeface="+mn-lt"/>
                <a:ea typeface="+mn-ea"/>
                <a:cs typeface="+mn-cs"/>
              </a:rPr>
              <a:t>fort.e.s</a:t>
            </a:r>
            <a:r>
              <a:rPr lang="fr-CH"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fr-FR" dirty="0"/>
          </a:p>
          <a:p>
            <a:r>
              <a:rPr lang="fr-FR" dirty="0"/>
              <a:t>Quelle(s) est la stratégie de différenciation à développer (justification du choix par les éléments de la planification à rebours, par le contexte, par l’intention, par une prise de conscience issue notamment du modèle de différenciation de Tomlinson et Moon, etc.)</a:t>
            </a:r>
          </a:p>
          <a:p>
            <a:endParaRPr lang="fr-FR" dirty="0"/>
          </a:p>
          <a:p>
            <a:r>
              <a:rPr lang="fr-FR" dirty="0"/>
              <a:t>Parmi les stratégies possibles (liste non exhaustive) choisissez-en peu (démarche qui doit rester réalisable), mais si possible deux à mettre en articulation: </a:t>
            </a:r>
          </a:p>
          <a:p>
            <a:pPr marL="171450" indent="-171450">
              <a:buFontTx/>
              <a:buChar char="-"/>
            </a:pPr>
            <a:r>
              <a:rPr lang="fr-FR" dirty="0"/>
              <a:t>Communiquer explicitement les objectifs et les attentes aux élèves </a:t>
            </a:r>
            <a:r>
              <a:rPr lang="fr-FR" b="1" dirty="0"/>
              <a:t>et s’assurer qu’ils comprennent les enjeux d’apprentissage </a:t>
            </a:r>
            <a:r>
              <a:rPr lang="fr-FR" dirty="0"/>
              <a:t>(ce qui est attendu d’eux, ce qui démontre qu’un objectif visé par le programme est atteint)</a:t>
            </a:r>
          </a:p>
          <a:p>
            <a:pPr marL="171450" indent="-171450">
              <a:buFontTx/>
              <a:buChar char="-"/>
            </a:pPr>
            <a:r>
              <a:rPr lang="fr-FR" dirty="0"/>
              <a:t>Apprendre aux élèves à s’autoévaluer</a:t>
            </a:r>
            <a:r>
              <a:rPr lang="fr-FR" b="1" dirty="0"/>
              <a:t>, en passant par la </a:t>
            </a:r>
            <a:r>
              <a:rPr lang="fr-FR" b="1" dirty="0" err="1"/>
              <a:t>co</a:t>
            </a:r>
            <a:r>
              <a:rPr lang="fr-FR" b="1" dirty="0"/>
              <a:t>-évaluation et l’évaluation par les pairs </a:t>
            </a:r>
          </a:p>
          <a:p>
            <a:pPr marL="171450" indent="-171450">
              <a:buFontTx/>
              <a:buChar char="-"/>
            </a:pPr>
            <a:r>
              <a:rPr lang="fr-FR" dirty="0"/>
              <a:t>Fournir des rétroactions collectives et/ou individuelles qui aident les élèves </a:t>
            </a:r>
            <a:r>
              <a:rPr lang="fr-FR" b="1" dirty="0"/>
              <a:t>à se situer dans leur progression</a:t>
            </a:r>
          </a:p>
          <a:p>
            <a:pPr marL="171450" indent="-171450">
              <a:buFontTx/>
              <a:buChar char="-"/>
            </a:pPr>
            <a:r>
              <a:rPr lang="fr-FR" dirty="0"/>
              <a:t>Proposer un étayage (ou un soutien) différencié en fonction des besoins des élèves</a:t>
            </a:r>
          </a:p>
          <a:p>
            <a:pPr marL="171450" indent="-171450">
              <a:buFontTx/>
              <a:buChar char="-"/>
            </a:pPr>
            <a:r>
              <a:rPr lang="fr-FR" dirty="0"/>
              <a:t>Organiser des situations coopératives</a:t>
            </a:r>
          </a:p>
          <a:p>
            <a:pPr marL="171450" indent="-171450">
              <a:buFontTx/>
              <a:buChar char="-"/>
            </a:pPr>
            <a:r>
              <a:rPr lang="fr-FR" dirty="0"/>
              <a:t>Organiser le </a:t>
            </a:r>
            <a:r>
              <a:rPr lang="fr-FR" dirty="0" err="1"/>
              <a:t>co</a:t>
            </a:r>
            <a:r>
              <a:rPr lang="fr-FR" dirty="0"/>
              <a:t>-enseignement</a:t>
            </a:r>
          </a:p>
          <a:p>
            <a:pPr marL="171450" indent="-171450">
              <a:buFontTx/>
              <a:buChar char="-"/>
            </a:pPr>
            <a:r>
              <a:rPr lang="fr-FR" dirty="0"/>
              <a:t>Mettre en place un dispositif de différenciation: le plan de travail, le travail en groupe, le tutorat entre élèves, autres…</a:t>
            </a:r>
          </a:p>
          <a:p>
            <a:pPr marL="171450" indent="-171450">
              <a:buFontTx/>
              <a:buChar char="-"/>
            </a:pPr>
            <a:endParaRPr lang="fr-FR" dirty="0"/>
          </a:p>
        </p:txBody>
      </p:sp>
      <p:sp>
        <p:nvSpPr>
          <p:cNvPr id="4" name="Espace réservé du numéro de diapositive 3"/>
          <p:cNvSpPr>
            <a:spLocks noGrp="1"/>
          </p:cNvSpPr>
          <p:nvPr>
            <p:ph type="sldNum" sz="quarter" idx="5"/>
          </p:nvPr>
        </p:nvSpPr>
        <p:spPr/>
        <p:txBody>
          <a:bodyPr/>
          <a:lstStyle/>
          <a:p>
            <a:fld id="{3CE4D45E-AB1F-9148-BA0A-2AF5AE92895A}" type="slidenum">
              <a:rPr lang="fr-FR" smtClean="0"/>
              <a:t>7</a:t>
            </a:fld>
            <a:endParaRPr lang="fr-FR"/>
          </a:p>
        </p:txBody>
      </p:sp>
    </p:spTree>
    <p:extLst>
      <p:ext uri="{BB962C8B-B14F-4D97-AF65-F5344CB8AC3E}">
        <p14:creationId xmlns:p14="http://schemas.microsoft.com/office/powerpoint/2010/main" val="2163189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Quelles sont les occasions (au quotidien) de vérifier la progression des élèves </a:t>
            </a:r>
            <a:r>
              <a:rPr lang="fr-FR" b="1"/>
              <a:t>et de leur en rendre compte</a:t>
            </a:r>
          </a:p>
          <a:p>
            <a:r>
              <a:rPr lang="fr-FR"/>
              <a:t>- tâches, exercices, questionnaire</a:t>
            </a:r>
          </a:p>
          <a:p>
            <a:pPr marL="171450" indent="-171450">
              <a:buFontTx/>
              <a:buChar char="-"/>
            </a:pPr>
            <a:r>
              <a:rPr lang="fr-FR"/>
              <a:t>production initiale</a:t>
            </a:r>
          </a:p>
          <a:p>
            <a:pPr marL="171450" indent="-171450">
              <a:buFontTx/>
              <a:buChar char="-"/>
            </a:pPr>
            <a:r>
              <a:rPr lang="fr-FR"/>
              <a:t>interactions (la façon des élèves d’analyser leur réalisation en fonction des critères)</a:t>
            </a:r>
          </a:p>
          <a:p>
            <a:pPr marL="171450" indent="-171450">
              <a:buFontTx/>
              <a:buChar char="-"/>
            </a:pPr>
            <a:r>
              <a:rPr lang="fr-FR"/>
              <a:t>rétroactions</a:t>
            </a:r>
          </a:p>
          <a:p>
            <a:pPr marL="171450" indent="-171450">
              <a:buFontTx/>
              <a:buChar char="-"/>
            </a:pPr>
            <a:endParaRPr lang="fr-FR"/>
          </a:p>
          <a:p>
            <a:pPr marL="0" indent="0">
              <a:buFontTx/>
              <a:buNone/>
            </a:pPr>
            <a:r>
              <a:rPr lang="fr-FR"/>
              <a:t>Comment </a:t>
            </a:r>
            <a:r>
              <a:rPr lang="fr-FR" b="1"/>
              <a:t>utiliser</a:t>
            </a:r>
            <a:r>
              <a:rPr lang="fr-FR"/>
              <a:t> les critères de réussite</a:t>
            </a:r>
            <a:r>
              <a:rPr lang="fr-FR" b="1"/>
              <a:t> avec </a:t>
            </a:r>
            <a:r>
              <a:rPr lang="fr-FR"/>
              <a:t>les élèves, le plus souvent possible ou au moins assez souvent pour qu’ils sachent ce qui est attendu d’eux (pour attester que l’objectif est atteint) et pour que vous puissiez leur communiquer où ils se situent dans leur progression ?</a:t>
            </a:r>
          </a:p>
        </p:txBody>
      </p:sp>
      <p:sp>
        <p:nvSpPr>
          <p:cNvPr id="4" name="Espace réservé du numéro de diapositive 3"/>
          <p:cNvSpPr>
            <a:spLocks noGrp="1"/>
          </p:cNvSpPr>
          <p:nvPr>
            <p:ph type="sldNum" sz="quarter" idx="5"/>
          </p:nvPr>
        </p:nvSpPr>
        <p:spPr/>
        <p:txBody>
          <a:bodyPr/>
          <a:lstStyle/>
          <a:p>
            <a:fld id="{3CE4D45E-AB1F-9148-BA0A-2AF5AE92895A}" type="slidenum">
              <a:rPr lang="fr-FR" smtClean="0"/>
              <a:t>8</a:t>
            </a:fld>
            <a:endParaRPr lang="fr-FR"/>
          </a:p>
        </p:txBody>
      </p:sp>
    </p:spTree>
    <p:extLst>
      <p:ext uri="{BB962C8B-B14F-4D97-AF65-F5344CB8AC3E}">
        <p14:creationId xmlns:p14="http://schemas.microsoft.com/office/powerpoint/2010/main" val="538803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Quelles questions subsistent ?</a:t>
            </a:r>
          </a:p>
          <a:p>
            <a:r>
              <a:rPr lang="fr-FR"/>
              <a:t>On peut conserver sur cette dia les questions qui se sont posées en cours de démarche, même si elles se résolvent au fur et à mesure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t>Ajouter des </a:t>
            </a:r>
            <a:r>
              <a:rPr lang="fr-FR" err="1"/>
              <a:t>dias</a:t>
            </a:r>
            <a:r>
              <a:rPr lang="fr-FR"/>
              <a:t> si nécessaire</a:t>
            </a:r>
          </a:p>
          <a:p>
            <a:endParaRPr lang="fr-FR"/>
          </a:p>
        </p:txBody>
      </p:sp>
      <p:sp>
        <p:nvSpPr>
          <p:cNvPr id="4" name="Espace réservé du numéro de diapositive 3"/>
          <p:cNvSpPr>
            <a:spLocks noGrp="1"/>
          </p:cNvSpPr>
          <p:nvPr>
            <p:ph type="sldNum" sz="quarter" idx="5"/>
          </p:nvPr>
        </p:nvSpPr>
        <p:spPr/>
        <p:txBody>
          <a:bodyPr/>
          <a:lstStyle/>
          <a:p>
            <a:fld id="{3CE4D45E-AB1F-9148-BA0A-2AF5AE92895A}" type="slidenum">
              <a:rPr lang="fr-FR" smtClean="0"/>
              <a:t>9</a:t>
            </a:fld>
            <a:endParaRPr lang="fr-FR"/>
          </a:p>
        </p:txBody>
      </p:sp>
    </p:spTree>
    <p:extLst>
      <p:ext uri="{BB962C8B-B14F-4D97-AF65-F5344CB8AC3E}">
        <p14:creationId xmlns:p14="http://schemas.microsoft.com/office/powerpoint/2010/main" val="7544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92439B-57F3-674A-8611-BE9D9DDE344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CDC1415-7C19-8A49-B317-4E2C0EFC4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09809E1-641D-AF4A-A000-4169E4A40729}"/>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D8DA9C29-BD32-D04B-85F5-1FF82AF3097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14AF35-BA86-E643-9CBA-302F80836986}"/>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395477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06BE8E-25C9-254C-BB7D-1F9AEAE5131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8738AB8-DAFB-E844-AC5B-8D7C9F8D6E0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AD2042-ED71-044B-8317-CA80CEC17D07}"/>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450F71CC-23A8-8649-9E24-F1C3A5B48A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9FD0657-5AD2-1648-9E6F-F9F5AC1901F5}"/>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276349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8AF2A5F-7ABA-9741-BAF9-42E7D98400D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4571412-CB9C-5B42-A199-0373EFC92D4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5074AE-B8E8-2B49-B9AF-74277BA7DE10}"/>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F07B5C57-36F0-A249-80F3-7A5A1710E3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0A9F3C-6871-6542-8911-9C8E04455A2E}"/>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114619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19EEF7-343F-9B4C-8D3B-F0CBAAAEC72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D44590-AA1A-3845-8010-419DCACF1E1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F0869B-ED96-C34F-BE19-1A2C0C433CAA}"/>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49916239-EB89-4E40-A2A5-14CA0EC0A9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629E6A6-BE46-F442-85F6-49C3A21F27E6}"/>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178368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6C97A2-8521-5A43-9E9B-BEEDF660364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34B93E1-3F65-AD41-BCBD-CFA1B6509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7BE34D7-05DD-7849-A025-FC5A726FCF8D}"/>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A1DE363B-4FF4-574B-A455-089CBB9775C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FB9CAE-3C3B-304D-9770-83BC4AD34DE0}"/>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379269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23397A-F6AB-414D-9B7C-49CA421D3CD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E08AEBB-04A2-E04E-AE4A-7E9E43BC310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2B612D8-FE23-0448-8645-E0764CA92F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3C7E784-A531-864B-B9CA-5EB72519791F}"/>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6" name="Espace réservé du pied de page 5">
            <a:extLst>
              <a:ext uri="{FF2B5EF4-FFF2-40B4-BE49-F238E27FC236}">
                <a16:creationId xmlns:a16="http://schemas.microsoft.com/office/drawing/2014/main" id="{43619914-2A0A-3E41-8C96-FAB394AACA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B27E01-4361-AF41-8E59-78C1F584457C}"/>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229640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DFF745-E914-2444-B0BC-C6B045F324D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7ECD5EF-0910-8446-BEE5-FB9486676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14E4D97-E6C0-7B4E-AE36-2E01068E545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088A43D-9F7B-DF46-BB50-221344019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C97A79D-387B-F14B-BF53-D306CCBA717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FF394EA-FAC4-6942-AE8C-3326C9EC3E0C}"/>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8" name="Espace réservé du pied de page 7">
            <a:extLst>
              <a:ext uri="{FF2B5EF4-FFF2-40B4-BE49-F238E27FC236}">
                <a16:creationId xmlns:a16="http://schemas.microsoft.com/office/drawing/2014/main" id="{F8564459-7139-D74F-B1A1-873C54F6AD1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801A327-7824-7E4B-BF45-C4EA2D004F56}"/>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349029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5CE5A-51AA-E44D-A8F8-6A80AA9601F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5308CD0-AA8B-FA43-8660-2F9D911B8F8C}"/>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4" name="Espace réservé du pied de page 3">
            <a:extLst>
              <a:ext uri="{FF2B5EF4-FFF2-40B4-BE49-F238E27FC236}">
                <a16:creationId xmlns:a16="http://schemas.microsoft.com/office/drawing/2014/main" id="{9C22D77C-74F0-9E46-80DE-8D3C9A55595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9F1CF87-48D1-7E4B-9510-FA604248B15E}"/>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19313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A043000-466C-DE46-AB23-041855D13030}"/>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3" name="Espace réservé du pied de page 2">
            <a:extLst>
              <a:ext uri="{FF2B5EF4-FFF2-40B4-BE49-F238E27FC236}">
                <a16:creationId xmlns:a16="http://schemas.microsoft.com/office/drawing/2014/main" id="{B833ED21-902F-2649-B5A1-C73C3C404FE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AC9A686-AE6E-C248-83BD-1430B08B83D9}"/>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79619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F02A2A-8657-8645-991E-570B3A1425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EADFA94-8B64-554E-AA1B-C6B43BA81F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60DFB96-29E3-4244-9575-037CAB9ED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193A9C3-15D8-9249-AE9E-02A48692D140}"/>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6" name="Espace réservé du pied de page 5">
            <a:extLst>
              <a:ext uri="{FF2B5EF4-FFF2-40B4-BE49-F238E27FC236}">
                <a16:creationId xmlns:a16="http://schemas.microsoft.com/office/drawing/2014/main" id="{365C4BC2-4A55-F844-8527-6BABC0D1564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65B1E8-140E-1740-96E5-590B90BF631F}"/>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220798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FF9FE5-0CB6-5D4C-B92F-5FEA0031F6D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053E73A-5EFA-734F-AD49-FB51F5968F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691FF08-38C6-554A-BAB7-AE6BCB0A5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A9A80E9-2CC1-7345-9B62-D3F74524A3A1}"/>
              </a:ext>
            </a:extLst>
          </p:cNvPr>
          <p:cNvSpPr>
            <a:spLocks noGrp="1"/>
          </p:cNvSpPr>
          <p:nvPr>
            <p:ph type="dt" sz="half" idx="10"/>
          </p:nvPr>
        </p:nvSpPr>
        <p:spPr/>
        <p:txBody>
          <a:bodyPr/>
          <a:lstStyle/>
          <a:p>
            <a:fld id="{479C72EB-7F24-6247-9476-C1F44966C1CE}" type="datetimeFigureOut">
              <a:rPr lang="fr-FR" smtClean="0"/>
              <a:t>03/11/2022</a:t>
            </a:fld>
            <a:endParaRPr lang="fr-FR"/>
          </a:p>
        </p:txBody>
      </p:sp>
      <p:sp>
        <p:nvSpPr>
          <p:cNvPr id="6" name="Espace réservé du pied de page 5">
            <a:extLst>
              <a:ext uri="{FF2B5EF4-FFF2-40B4-BE49-F238E27FC236}">
                <a16:creationId xmlns:a16="http://schemas.microsoft.com/office/drawing/2014/main" id="{3226624A-F2F5-6946-B5AF-0CDE088A1B9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5A28E1-BE23-F249-B588-90066CC6001B}"/>
              </a:ext>
            </a:extLst>
          </p:cNvPr>
          <p:cNvSpPr>
            <a:spLocks noGrp="1"/>
          </p:cNvSpPr>
          <p:nvPr>
            <p:ph type="sldNum" sz="quarter" idx="12"/>
          </p:nvPr>
        </p:nvSpPr>
        <p:spPr/>
        <p:txBody>
          <a:bodyPr/>
          <a:lstStyle/>
          <a:p>
            <a:fld id="{860BA8DF-C235-2644-9E3B-C3E3FD823D75}" type="slidenum">
              <a:rPr lang="fr-FR" smtClean="0"/>
              <a:t>‹N°›</a:t>
            </a:fld>
            <a:endParaRPr lang="fr-FR"/>
          </a:p>
        </p:txBody>
      </p:sp>
    </p:spTree>
    <p:extLst>
      <p:ext uri="{BB962C8B-B14F-4D97-AF65-F5344CB8AC3E}">
        <p14:creationId xmlns:p14="http://schemas.microsoft.com/office/powerpoint/2010/main" val="324860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920ABD4-E4AD-D640-B545-2A449A34BB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2CD845D-15FF-024F-BA5F-95B03B384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20AC3A-EF5D-8743-8C9E-9D4329F05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C72EB-7F24-6247-9476-C1F44966C1CE}" type="datetimeFigureOut">
              <a:rPr lang="fr-FR" smtClean="0"/>
              <a:t>03/11/2022</a:t>
            </a:fld>
            <a:endParaRPr lang="fr-FR"/>
          </a:p>
        </p:txBody>
      </p:sp>
      <p:sp>
        <p:nvSpPr>
          <p:cNvPr id="5" name="Espace réservé du pied de page 4">
            <a:extLst>
              <a:ext uri="{FF2B5EF4-FFF2-40B4-BE49-F238E27FC236}">
                <a16:creationId xmlns:a16="http://schemas.microsoft.com/office/drawing/2014/main" id="{8D65A232-9165-CF44-93DF-BCDC660570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C8B182D-E115-1847-9CC7-AB4588D58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BA8DF-C235-2644-9E3B-C3E3FD823D75}" type="slidenum">
              <a:rPr lang="fr-FR" smtClean="0"/>
              <a:t>‹N°›</a:t>
            </a:fld>
            <a:endParaRPr lang="fr-FR"/>
          </a:p>
        </p:txBody>
      </p:sp>
    </p:spTree>
    <p:extLst>
      <p:ext uri="{BB962C8B-B14F-4D97-AF65-F5344CB8AC3E}">
        <p14:creationId xmlns:p14="http://schemas.microsoft.com/office/powerpoint/2010/main" val="4069808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2AF6D5-D267-8449-A21A-0E72F87C8F56}"/>
              </a:ext>
            </a:extLst>
          </p:cNvPr>
          <p:cNvSpPr>
            <a:spLocks noGrp="1"/>
          </p:cNvSpPr>
          <p:nvPr>
            <p:ph type="ctrTitle"/>
          </p:nvPr>
        </p:nvSpPr>
        <p:spPr/>
        <p:txBody>
          <a:bodyPr>
            <a:normAutofit/>
          </a:bodyPr>
          <a:lstStyle/>
          <a:p>
            <a:r>
              <a:rPr lang="fr-FR" sz="4000" dirty="0"/>
              <a:t>Approche Actionnelle</a:t>
            </a:r>
            <a:br>
              <a:rPr lang="fr-FR" sz="4000" dirty="0"/>
            </a:br>
            <a:r>
              <a:rPr lang="fr-FR" sz="4000" dirty="0"/>
              <a:t>Étapes du cycle de la tâche</a:t>
            </a:r>
          </a:p>
        </p:txBody>
      </p:sp>
      <p:sp>
        <p:nvSpPr>
          <p:cNvPr id="3" name="Sous-titre 2">
            <a:extLst>
              <a:ext uri="{FF2B5EF4-FFF2-40B4-BE49-F238E27FC236}">
                <a16:creationId xmlns:a16="http://schemas.microsoft.com/office/drawing/2014/main" id="{20E73BBA-FCCA-6740-8919-CC3CB5403835}"/>
              </a:ext>
            </a:extLst>
          </p:cNvPr>
          <p:cNvSpPr>
            <a:spLocks noGrp="1"/>
          </p:cNvSpPr>
          <p:nvPr>
            <p:ph type="subTitle" idx="1"/>
          </p:nvPr>
        </p:nvSpPr>
        <p:spPr/>
        <p:txBody>
          <a:bodyPr/>
          <a:lstStyle/>
          <a:p>
            <a:r>
              <a:rPr lang="fr-FR" i="1"/>
              <a:t>Titre</a:t>
            </a:r>
          </a:p>
          <a:p>
            <a:r>
              <a:rPr lang="fr-FR"/>
              <a:t>Discipline</a:t>
            </a:r>
          </a:p>
          <a:p>
            <a:r>
              <a:rPr lang="fr-FR"/>
              <a:t>Auteur(s)</a:t>
            </a:r>
          </a:p>
        </p:txBody>
      </p:sp>
    </p:spTree>
    <p:extLst>
      <p:ext uri="{BB962C8B-B14F-4D97-AF65-F5344CB8AC3E}">
        <p14:creationId xmlns:p14="http://schemas.microsoft.com/office/powerpoint/2010/main" val="389610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8C6FB6-8099-1048-B3B4-C4A939375A24}"/>
              </a:ext>
            </a:extLst>
          </p:cNvPr>
          <p:cNvSpPr>
            <a:spLocks noGrp="1"/>
          </p:cNvSpPr>
          <p:nvPr>
            <p:ph type="title"/>
          </p:nvPr>
        </p:nvSpPr>
        <p:spPr/>
        <p:txBody>
          <a:bodyPr/>
          <a:lstStyle/>
          <a:p>
            <a:r>
              <a:rPr lang="fr-FR" dirty="0"/>
              <a:t>Procédure</a:t>
            </a:r>
          </a:p>
        </p:txBody>
      </p:sp>
      <p:sp>
        <p:nvSpPr>
          <p:cNvPr id="3" name="Espace réservé du contenu 2">
            <a:extLst>
              <a:ext uri="{FF2B5EF4-FFF2-40B4-BE49-F238E27FC236}">
                <a16:creationId xmlns:a16="http://schemas.microsoft.com/office/drawing/2014/main" id="{17870389-1896-584E-A4D0-6B67F368F231}"/>
              </a:ext>
            </a:extLst>
          </p:cNvPr>
          <p:cNvSpPr>
            <a:spLocks noGrp="1"/>
          </p:cNvSpPr>
          <p:nvPr>
            <p:ph idx="1"/>
          </p:nvPr>
        </p:nvSpPr>
        <p:spPr>
          <a:xfrm>
            <a:off x="838200" y="1486792"/>
            <a:ext cx="10959790" cy="5152204"/>
          </a:xfrm>
        </p:spPr>
        <p:txBody>
          <a:bodyPr vert="horz" lIns="91440" tIns="45720" rIns="91440" bIns="45720" rtlCol="0" anchor="t">
            <a:normAutofit/>
          </a:bodyPr>
          <a:lstStyle/>
          <a:p>
            <a:r>
              <a:rPr lang="fr-FR" dirty="0"/>
              <a:t>Former des groupes (de 2 à 4 personnes) par cycle et par langue.  </a:t>
            </a:r>
            <a:endParaRPr lang="fr-FR" dirty="0">
              <a:cs typeface="Calibri"/>
            </a:endParaRPr>
          </a:p>
          <a:p>
            <a:r>
              <a:rPr lang="fr-FR" dirty="0"/>
              <a:t>En groupe, esquisser et développer une séquence d'enseignement.</a:t>
            </a:r>
            <a:endParaRPr lang="fr-FR" dirty="0">
              <a:cs typeface="Calibri"/>
            </a:endParaRPr>
          </a:p>
          <a:p>
            <a:r>
              <a:rPr lang="fr-FR" dirty="0"/>
              <a:t>Tenir un journal de bord de la démarche en alimentant régulièrement les diapositives de ce PPT (ou autre format à choix), avec des textes (mots-clés, idées), des images (traces d’élèves, contrastes, etc.), des enregistrements, etc.</a:t>
            </a:r>
          </a:p>
          <a:p>
            <a:r>
              <a:rPr lang="fr-FR" sz="2800" dirty="0"/>
              <a:t>Se référer aux questions-guides figurant dans les notes de chaque </a:t>
            </a:r>
            <a:r>
              <a:rPr lang="fr-FR" dirty="0"/>
              <a:t>diapositive.</a:t>
            </a:r>
            <a:endParaRPr lang="fr-FR" dirty="0">
              <a:cs typeface="Calibri"/>
            </a:endParaRPr>
          </a:p>
          <a:p>
            <a:r>
              <a:rPr lang="fr-FR" dirty="0"/>
              <a:t>Rajouter</a:t>
            </a:r>
            <a:r>
              <a:rPr lang="fr-FR" sz="2800" dirty="0"/>
              <a:t> autant de </a:t>
            </a:r>
            <a:r>
              <a:rPr lang="fr-FR" dirty="0"/>
              <a:t>diapositives que</a:t>
            </a:r>
            <a:r>
              <a:rPr lang="fr-FR" sz="2800" dirty="0"/>
              <a:t> </a:t>
            </a:r>
            <a:r>
              <a:rPr lang="fr-FR" dirty="0"/>
              <a:t>nécessaire.</a:t>
            </a:r>
            <a:endParaRPr lang="fr-FR" dirty="0">
              <a:cs typeface="Calibri"/>
            </a:endParaRPr>
          </a:p>
          <a:p>
            <a:r>
              <a:rPr lang="fr-FR" dirty="0"/>
              <a:t>Aller</a:t>
            </a:r>
            <a:r>
              <a:rPr lang="fr-FR" sz="2800" dirty="0">
                <a:cs typeface="Calibri"/>
              </a:rPr>
              <a:t> le plus loin possible avant la demi-journée à la HEP</a:t>
            </a:r>
            <a:r>
              <a:rPr lang="fr-FR" dirty="0">
                <a:cs typeface="Calibri"/>
              </a:rPr>
              <a:t>.</a:t>
            </a:r>
            <a:endParaRPr lang="fr-FR" dirty="0"/>
          </a:p>
          <a:p>
            <a:endParaRPr lang="fr-FR" dirty="0">
              <a:cs typeface="Calibri" panose="020F0502020204030204"/>
            </a:endParaRPr>
          </a:p>
        </p:txBody>
      </p:sp>
    </p:spTree>
    <p:extLst>
      <p:ext uri="{BB962C8B-B14F-4D97-AF65-F5344CB8AC3E}">
        <p14:creationId xmlns:p14="http://schemas.microsoft.com/office/powerpoint/2010/main" val="375307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E9A820-A64F-5447-92CC-B05DC1F5FB71}"/>
              </a:ext>
            </a:extLst>
          </p:cNvPr>
          <p:cNvSpPr>
            <a:spLocks noGrp="1"/>
          </p:cNvSpPr>
          <p:nvPr>
            <p:ph type="title"/>
          </p:nvPr>
        </p:nvSpPr>
        <p:spPr/>
        <p:txBody>
          <a:bodyPr>
            <a:normAutofit/>
          </a:bodyPr>
          <a:lstStyle/>
          <a:p>
            <a:r>
              <a:rPr lang="fr-FR" sz="3600" dirty="0"/>
              <a:t>Objectif(s) d’apprentissage visé(s)</a:t>
            </a:r>
            <a:endParaRPr lang="fr-FR" sz="3600" dirty="0">
              <a:cs typeface="Calibri Light"/>
            </a:endParaRPr>
          </a:p>
        </p:txBody>
      </p:sp>
      <p:sp>
        <p:nvSpPr>
          <p:cNvPr id="3" name="Espace réservé du contenu 2">
            <a:extLst>
              <a:ext uri="{FF2B5EF4-FFF2-40B4-BE49-F238E27FC236}">
                <a16:creationId xmlns:a16="http://schemas.microsoft.com/office/drawing/2014/main" id="{6CB85075-3C8B-EC48-96C2-ACE3DB0627B3}"/>
              </a:ext>
            </a:extLst>
          </p:cNvPr>
          <p:cNvSpPr>
            <a:spLocks noGrp="1"/>
          </p:cNvSpPr>
          <p:nvPr>
            <p:ph idx="1"/>
          </p:nvPr>
        </p:nvSpPr>
        <p:spPr/>
        <p:txBody>
          <a:bodyPr/>
          <a:lstStyle/>
          <a:p>
            <a:pPr marL="0" indent="0">
              <a:buNone/>
            </a:pPr>
            <a:endParaRPr lang="fr-FR"/>
          </a:p>
        </p:txBody>
      </p:sp>
    </p:spTree>
    <p:extLst>
      <p:ext uri="{BB962C8B-B14F-4D97-AF65-F5344CB8AC3E}">
        <p14:creationId xmlns:p14="http://schemas.microsoft.com/office/powerpoint/2010/main" val="129757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0BBF-D499-1B47-281D-4B96CE1F5200}"/>
              </a:ext>
            </a:extLst>
          </p:cNvPr>
          <p:cNvSpPr>
            <a:spLocks noGrp="1"/>
          </p:cNvSpPr>
          <p:nvPr>
            <p:ph type="title"/>
          </p:nvPr>
        </p:nvSpPr>
        <p:spPr/>
        <p:txBody>
          <a:bodyPr/>
          <a:lstStyle/>
          <a:p>
            <a:r>
              <a:rPr lang="en-US" sz="3600" dirty="0" err="1"/>
              <a:t>Pré-tâche</a:t>
            </a:r>
            <a:r>
              <a:rPr lang="en-US" sz="3600" dirty="0"/>
              <a:t>(s)</a:t>
            </a:r>
            <a:endParaRPr lang="fr-FR" sz="3600" dirty="0">
              <a:cs typeface="Calibri Light"/>
            </a:endParaRPr>
          </a:p>
        </p:txBody>
      </p:sp>
      <p:sp>
        <p:nvSpPr>
          <p:cNvPr id="3" name="Content Placeholder 2">
            <a:extLst>
              <a:ext uri="{FF2B5EF4-FFF2-40B4-BE49-F238E27FC236}">
                <a16:creationId xmlns:a16="http://schemas.microsoft.com/office/drawing/2014/main" id="{286C91C7-003F-7B56-9A13-E7B75039C7F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5682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E1695F-5F52-CE40-938C-277B14752E2F}"/>
              </a:ext>
            </a:extLst>
          </p:cNvPr>
          <p:cNvSpPr>
            <a:spLocks noGrp="1"/>
          </p:cNvSpPr>
          <p:nvPr>
            <p:ph type="title"/>
          </p:nvPr>
        </p:nvSpPr>
        <p:spPr/>
        <p:txBody>
          <a:bodyPr/>
          <a:lstStyle/>
          <a:p>
            <a:r>
              <a:rPr lang="fr-FR" sz="3600" dirty="0"/>
              <a:t>Réalisation de la tâche </a:t>
            </a:r>
            <a:endParaRPr lang="fr-FR" sz="3600" dirty="0">
              <a:cs typeface="Calibri Light"/>
            </a:endParaRPr>
          </a:p>
        </p:txBody>
      </p:sp>
      <p:sp>
        <p:nvSpPr>
          <p:cNvPr id="3" name="Espace réservé du contenu 2">
            <a:extLst>
              <a:ext uri="{FF2B5EF4-FFF2-40B4-BE49-F238E27FC236}">
                <a16:creationId xmlns:a16="http://schemas.microsoft.com/office/drawing/2014/main" id="{76338E0F-6338-9346-8063-83AB5B61B6B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83729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4D4F6-1717-FA12-C243-E4982682B784}"/>
              </a:ext>
            </a:extLst>
          </p:cNvPr>
          <p:cNvSpPr>
            <a:spLocks noGrp="1"/>
          </p:cNvSpPr>
          <p:nvPr>
            <p:ph type="title"/>
          </p:nvPr>
        </p:nvSpPr>
        <p:spPr/>
        <p:txBody>
          <a:bodyPr/>
          <a:lstStyle/>
          <a:p>
            <a:r>
              <a:rPr lang="en-US" sz="3600" dirty="0"/>
              <a:t>Post-</a:t>
            </a:r>
            <a:r>
              <a:rPr lang="en-US" sz="3600" dirty="0" err="1"/>
              <a:t>tâche</a:t>
            </a:r>
            <a:r>
              <a:rPr lang="en-US" sz="3600" dirty="0"/>
              <a:t> </a:t>
            </a:r>
            <a:endParaRPr lang="fr-FR" sz="3600" dirty="0">
              <a:cs typeface="Calibri Light"/>
            </a:endParaRPr>
          </a:p>
        </p:txBody>
      </p:sp>
      <p:sp>
        <p:nvSpPr>
          <p:cNvPr id="3" name="Content Placeholder 2">
            <a:extLst>
              <a:ext uri="{FF2B5EF4-FFF2-40B4-BE49-F238E27FC236}">
                <a16:creationId xmlns:a16="http://schemas.microsoft.com/office/drawing/2014/main" id="{D60F75CB-B004-9CA0-7A10-D0B292894F3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683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074103-6F98-1043-8191-C570113777B2}"/>
              </a:ext>
            </a:extLst>
          </p:cNvPr>
          <p:cNvSpPr>
            <a:spLocks noGrp="1"/>
          </p:cNvSpPr>
          <p:nvPr>
            <p:ph type="title"/>
          </p:nvPr>
        </p:nvSpPr>
        <p:spPr/>
        <p:txBody>
          <a:bodyPr>
            <a:normAutofit/>
          </a:bodyPr>
          <a:lstStyle/>
          <a:p>
            <a:r>
              <a:rPr lang="fr-FR" sz="3600" dirty="0"/>
              <a:t>Possibles stratégie(s) de différenciation</a:t>
            </a:r>
            <a:endParaRPr lang="fr-FR" sz="3600" dirty="0">
              <a:cs typeface="Calibri Light"/>
            </a:endParaRPr>
          </a:p>
        </p:txBody>
      </p:sp>
      <p:sp>
        <p:nvSpPr>
          <p:cNvPr id="3" name="Espace réservé du contenu 2">
            <a:extLst>
              <a:ext uri="{FF2B5EF4-FFF2-40B4-BE49-F238E27FC236}">
                <a16:creationId xmlns:a16="http://schemas.microsoft.com/office/drawing/2014/main" id="{10044D4F-76F0-9E49-97EE-9388214BEFC9}"/>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53579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E1695F-5F52-CE40-938C-277B14752E2F}"/>
              </a:ext>
            </a:extLst>
          </p:cNvPr>
          <p:cNvSpPr>
            <a:spLocks noGrp="1"/>
          </p:cNvSpPr>
          <p:nvPr>
            <p:ph type="title"/>
          </p:nvPr>
        </p:nvSpPr>
        <p:spPr/>
        <p:txBody>
          <a:bodyPr>
            <a:normAutofit/>
          </a:bodyPr>
          <a:lstStyle/>
          <a:p>
            <a:r>
              <a:rPr lang="fr-FR" sz="3600" dirty="0"/>
              <a:t>Évaluer la progression des élèves  - Évaluation formative</a:t>
            </a:r>
            <a:endParaRPr lang="fr-FR" sz="3600" dirty="0">
              <a:cs typeface="Calibri Light"/>
            </a:endParaRPr>
          </a:p>
        </p:txBody>
      </p:sp>
      <p:sp>
        <p:nvSpPr>
          <p:cNvPr id="3" name="Espace réservé du contenu 2">
            <a:extLst>
              <a:ext uri="{FF2B5EF4-FFF2-40B4-BE49-F238E27FC236}">
                <a16:creationId xmlns:a16="http://schemas.microsoft.com/office/drawing/2014/main" id="{76338E0F-6338-9346-8063-83AB5B61B6B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809470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A03A05-B496-984E-9DB2-322DA44AEAC6}"/>
              </a:ext>
            </a:extLst>
          </p:cNvPr>
          <p:cNvSpPr>
            <a:spLocks noGrp="1"/>
          </p:cNvSpPr>
          <p:nvPr>
            <p:ph type="title"/>
          </p:nvPr>
        </p:nvSpPr>
        <p:spPr/>
        <p:txBody>
          <a:bodyPr>
            <a:normAutofit/>
          </a:bodyPr>
          <a:lstStyle/>
          <a:p>
            <a:r>
              <a:rPr lang="fr-FR" sz="3600" dirty="0"/>
              <a:t>Questions et doutes</a:t>
            </a:r>
            <a:endParaRPr lang="fr-FR" sz="3600" dirty="0">
              <a:cs typeface="Calibri Light"/>
            </a:endParaRPr>
          </a:p>
        </p:txBody>
      </p:sp>
      <p:sp>
        <p:nvSpPr>
          <p:cNvPr id="3" name="Espace réservé du contenu 2">
            <a:extLst>
              <a:ext uri="{FF2B5EF4-FFF2-40B4-BE49-F238E27FC236}">
                <a16:creationId xmlns:a16="http://schemas.microsoft.com/office/drawing/2014/main" id="{D1054F4B-F9D0-BC4E-96A7-EA4A01E9ACB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7770898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1DF1946CC01C47A9E61B0660237A5C" ma:contentTypeVersion="16" ma:contentTypeDescription="Crée un document." ma:contentTypeScope="" ma:versionID="5a4c139588b5c966d24d9cf6c2cbb8e0">
  <xsd:schema xmlns:xsd="http://www.w3.org/2001/XMLSchema" xmlns:xs="http://www.w3.org/2001/XMLSchema" xmlns:p="http://schemas.microsoft.com/office/2006/metadata/properties" xmlns:ns2="461415ea-528f-4760-9555-63197108e607" xmlns:ns3="f8b0570c-ab9d-4176-9146-08bf5c267bb5" targetNamespace="http://schemas.microsoft.com/office/2006/metadata/properties" ma:root="true" ma:fieldsID="4d6c72d8fe338416c85d53b337312804" ns2:_="" ns3:_="">
    <xsd:import namespace="461415ea-528f-4760-9555-63197108e607"/>
    <xsd:import namespace="f8b0570c-ab9d-4176-9146-08bf5c267bb5"/>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1415ea-528f-4760-9555-63197108e6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ce3995b0-7def-46d6-adb5-cc40ea276da1"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b0570c-ab9d-4176-9146-08bf5c267bb5"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81f1e48d-e14c-4dc2-8bf0-759bd58a7491}" ma:internalName="TaxCatchAll" ma:showField="CatchAllData" ma:web="f8b0570c-ab9d-4176-9146-08bf5c267b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61415ea-528f-4760-9555-63197108e607">
      <Terms xmlns="http://schemas.microsoft.com/office/infopath/2007/PartnerControls"/>
    </lcf76f155ced4ddcb4097134ff3c332f>
    <TaxCatchAll xmlns="f8b0570c-ab9d-4176-9146-08bf5c267bb5" xsi:nil="true"/>
  </documentManagement>
</p:properties>
</file>

<file path=customXml/itemProps1.xml><?xml version="1.0" encoding="utf-8"?>
<ds:datastoreItem xmlns:ds="http://schemas.openxmlformats.org/officeDocument/2006/customXml" ds:itemID="{478021ED-F605-4093-BC48-14C77CF2D6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1415ea-528f-4760-9555-63197108e607"/>
    <ds:schemaRef ds:uri="f8b0570c-ab9d-4176-9146-08bf5c267b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9F6D96-EEFC-423E-ABD6-72775FD16A39}">
  <ds:schemaRefs>
    <ds:schemaRef ds:uri="http://schemas.microsoft.com/sharepoint/v3/contenttype/forms"/>
  </ds:schemaRefs>
</ds:datastoreItem>
</file>

<file path=customXml/itemProps3.xml><?xml version="1.0" encoding="utf-8"?>
<ds:datastoreItem xmlns:ds="http://schemas.openxmlformats.org/officeDocument/2006/customXml" ds:itemID="{6549E733-4BBE-40E7-B433-82390B23D133}">
  <ds:schemaRefs>
    <ds:schemaRef ds:uri="461415ea-528f-4760-9555-63197108e607"/>
    <ds:schemaRef ds:uri="f8b0570c-ab9d-4176-9146-08bf5c267bb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TotalTime>
  <Words>903</Words>
  <Application>Microsoft Macintosh PowerPoint</Application>
  <PresentationFormat>Grand écran</PresentationFormat>
  <Paragraphs>72</Paragraphs>
  <Slides>9</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Approche Actionnelle Étapes du cycle de la tâche</vt:lpstr>
      <vt:lpstr>Procédure</vt:lpstr>
      <vt:lpstr>Objectif(s) d’apprentissage visé(s)</vt:lpstr>
      <vt:lpstr>Pré-tâche(s)</vt:lpstr>
      <vt:lpstr>Réalisation de la tâche </vt:lpstr>
      <vt:lpstr>Post-tâche </vt:lpstr>
      <vt:lpstr>Possibles stratégie(s) de différenciation</vt:lpstr>
      <vt:lpstr>Évaluer la progression des élèves  - Évaluation formative</vt:lpstr>
      <vt:lpstr>Questions et doutes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différenciation</dc:title>
  <dc:creator>Utilisateur de Microsoft Office</dc:creator>
  <cp:lastModifiedBy>Olivier Bolomey</cp:lastModifiedBy>
  <cp:revision>197</cp:revision>
  <dcterms:created xsi:type="dcterms:W3CDTF">2021-09-21T15:58:44Z</dcterms:created>
  <dcterms:modified xsi:type="dcterms:W3CDTF">2022-11-03T13:50:59Z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0x010100421DF1946CC01C47A9E61B0660237A5C</vt:lpwstr>
  </property>
  <property fmtid="{D5CDD505-2E9C-101B-9397-08002B2CF9AE}" pid="3" name="MediaServiceImageTags">
    <vt:lpwstr/>
  </property>
</Properties>
</file>